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6858000" type="screen4x3"/>
  <p:notesSz cx="6735763" cy="9866313"/>
  <p:embeddedFontLst>
    <p:embeddedFont>
      <p:font typeface="Raleway" panose="020B0604020202020204" charset="0"/>
      <p:regular r:id="rId102"/>
      <p:bold r:id="rId103"/>
      <p:italic r:id="rId104"/>
      <p:boldItalic r:id="rId105"/>
    </p:embeddedFont>
    <p:embeddedFont>
      <p:font typeface="Lato" panose="020B0604020202020204" charset="0"/>
      <p:regular r:id="rId106"/>
      <p:bold r:id="rId107"/>
      <p:italic r:id="rId108"/>
      <p:boldItalic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Nanum Gothic" panose="020B0600000101010101" charset="-127"/>
      <p:regular r:id="rId116"/>
      <p:bold r:id="rId117"/>
    </p:embeddedFont>
    <p:embeddedFont>
      <p:font typeface="Comfortaa" panose="020B0604020202020204" charset="0"/>
      <p:regular r:id="rId118"/>
      <p:bold r:id="rId119"/>
    </p:embeddedFont>
    <p:embeddedFont>
      <p:font typeface="Consolas" panose="020B0609020204030204" pitchFamily="49" charset="0"/>
      <p:regular r:id="rId120"/>
      <p:bold r:id="rId121"/>
      <p:italic r:id="rId122"/>
      <p:boldItalic r:id="rId123"/>
    </p:embeddedFont>
    <p:embeddedFont>
      <p:font typeface="Roboto" panose="020B0604020202020204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53" autoAdjust="0"/>
  </p:normalViewPr>
  <p:slideViewPr>
    <p:cSldViewPr snapToGrid="0">
      <p:cViewPr varScale="1">
        <p:scale>
          <a:sx n="95" d="100"/>
          <a:sy n="95" d="100"/>
        </p:scale>
        <p:origin x="258" y="90"/>
      </p:cViewPr>
      <p:guideLst>
        <p:guide orient="horz" pos="2160"/>
        <p:guide pos="2880"/>
        <p:guide pos="182"/>
        <p:guide orient="horz" pos="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123" Type="http://schemas.openxmlformats.org/officeDocument/2006/relationships/font" Target="fonts/font22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2.fntdata"/><Relationship Id="rId118" Type="http://schemas.openxmlformats.org/officeDocument/2006/relationships/font" Target="fonts/font1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124" Type="http://schemas.openxmlformats.org/officeDocument/2006/relationships/font" Target="fonts/font23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3.fntdata"/><Relationship Id="rId119" Type="http://schemas.openxmlformats.org/officeDocument/2006/relationships/font" Target="fonts/font1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120" Type="http://schemas.openxmlformats.org/officeDocument/2006/relationships/font" Target="fonts/font19.fntdata"/><Relationship Id="rId125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font" Target="fonts/font14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12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2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12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0077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search?q=tensorflow+what+is+activation+functions&amp;view=detail&amp;mid=56DA68A1765B7E84462756DA68A1765B7E844627&amp;FORM=VIR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lexisalulema.com/2017/10/15/activation-functions-in-tensorflow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2351?ckattempt=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.snu.ac.kr/Courses/IntroAI/slides/practice5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7Ye8Mf-dPy2gMedNUTwMHrhjvEzLhpe#scrollTo=_xZ3cciGXVH8&amp;forceEdit=true&amp;offline=true&amp;sandboxMode=true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nsics.tistory.com/5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nsics.tistory.com/5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nsics.tistory.com/5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nsics.tistory.com/5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nsics.tistory.com/5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65739d36_0_2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965739d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41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a22cf974_0_5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ba22cf97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26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a22cf974_0_6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5ba22cf9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7264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a22cf974_0_43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5ba22cf974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112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a22cf974_0_44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5ba22cf97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91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a22cf974_0_45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Tf activation function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Activation functions are a cornerstone of Machine Learning.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Activation functions define how a processing unit will treat its input - usually passing this input through it and generating an output through its result.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In TensorFlow, we can find the activation functions in the neural network (nn) library.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5ba22cf974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94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a22cf974_0_47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Sigmoid - the most common activation function. however, this is not often used because of the tendency to 0-out the backpropagation terms during training.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ReLU (Rectified Linear Unit) - very popular generates very good experimental results. This accelerates the convergence of SGD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ba22cf974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782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ba22cf974_0_49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5ba22cf974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78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ba22cf974_0_50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5ba22cf97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0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ba22cf974_0_51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5ba22cf97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563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a22cf974_0_5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5ba22cf97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24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65739d36_0_2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965739d3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479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ba22cf974_0_54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5ba22cf974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93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22cf974_0_55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https://www.bing.com/videos/search?q=tensorflow+what+is+activation+functions&amp;view=detail&amp;mid=56DA68A1765B7E84462756DA68A1765B7E844627&amp;FORM=VIRE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https://alexisalulema.com/2017/10/15/activation-functions-in-tensorflow/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5ba22cf974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874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a22cf974_0_57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5ba22cf974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414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a22cf974_0_58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5ba22cf974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98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ba22cf974_0_59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5ba22cf97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676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a22cf974_0_6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5ba22cf974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232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ba22cf974_0_61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5ba22cf97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71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a22cf974_0_62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5ba22cf97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261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ba22cf974_0_6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5ba22cf974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562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ba22cf974_0_65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5ba22cf97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77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65739d36_0_4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965739d3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391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ba22cf974_0_65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5ba22cf974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998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ba22cf974_0_66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5ba22cf974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508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ba22cf974_0_67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</a:t>
            </a:r>
            <a:r>
              <a:rPr lang="ko-KR" sz="10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solarisailab.com/archives/2351?ckattempt=1</a:t>
            </a:r>
            <a:r>
              <a:rPr lang="en-US" altLang="ko-KR" sz="1000" u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5ba22cf974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906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ba22cf974_0_69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5ba22cf974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1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ba22cf974_0_70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http://solarisailab.com/archives/2351?ckattempt=1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5ba22cf974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25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ba22cf974_0_71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5ba22cf974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176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ba22cf974_0_72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5ba22cf97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672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ba22cf974_0_73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5ba22cf974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435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ba22cf974_0_74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5ba22cf974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715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d4fab4174_0_3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https://bi.snu.ac.kr/Courses/IntroAI/slides/practice5.pdf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5d4fab417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33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6b039f70_0_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b6b039f7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6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ba22cf974_0_76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5ba22cf974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904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ba22cf974_0_77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5ba22cf974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798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ba22cf974_0_78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5ba22cf974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794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ba22cf974_0_79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5ba22cf974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00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ba22cf974_0_8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5ba22cf974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052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ba22cf974_0_81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5ba22cf974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091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ba22cf974_0_82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5ba22cf97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063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a22cf974_0_84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Variable - objects can be initialized from constants or random values. (first 2 lines)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Initialized_all_variables() trigger initialization of all variables with specified values.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5ba22cf974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818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ba22cf974_0_85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feed_dict 는 아주 중요. placeholder는 나중에 할 실습에 나오기 때문에 잘 알고 있어야 함.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5ba22cf974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452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a22cf974_0_86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5ba22cf974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0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ba0f0bda5_0_41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5ba0f0bda5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133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ba22cf974_0_86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5ba22cf974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816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ba22cf974_0_88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5ba22cf9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391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ba22cf974_0_94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굳이 따지면, Matplotlib는 텐서플로우가 아닌 파이썬 라이브러리 지만,  NN을 만들때 많이 사용된다.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5ba22cf974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0148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a3b7a596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5ba3b7a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3386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ba3b7a596_0_1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5ba3b7a5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482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ba3b7a596_0_3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5ba3b7a5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962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ba3b7a596_0_12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5ba3b7a59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932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ba3b7a596_0_13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5ba3b7a59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5272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ba3b7a596_0_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5ba3b7a5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910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ba3b7a596_0_6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5ba3b7a59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97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a22cf974_0_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TensorFlow 101 Deep Learning PhD Course 2017/2018 Marco Ciccone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5ba22cf9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148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ba3b7a596_0_7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5ba3b7a59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604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ba3b7a596_0_8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5ba3b7a59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258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ba3b7a596_0_10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5ba3b7a59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3441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ba3b7a596_0_11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5ba3b7a59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3306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ba3b7a596_0_22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5ba3b7a59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195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ba3b7a596_0_23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5ba3b7a59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9622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ba3b7a596_0_24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5ba3b7a59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2385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ba3b7a596_0_25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5ba3b7a59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7515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ba3b7a596_0_26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5ba3b7a59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8533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ba218f95d_0_10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5ba218f95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63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a22cf974_0_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5ba22cf97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5347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d5268b655_0_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5d5268b6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5961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d5268b655_0_1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5d5268b6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494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d5268b655_0_2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5d5268b65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8197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d5268b655_0_3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5d5268b65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0759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d5268b655_0_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5d5268b65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8024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d5268b655_0_5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5d5268b65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2353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d5268b655_0_6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5d5268b65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778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d5268b655_0_7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5d5268b6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6891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d5268b655_0_8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5d5268b6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68868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d5268b655_0_11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5d5268b65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62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a22cf974_0_3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5ba22cf97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5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d5268b655_0_10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5d5268b65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346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d5268b655_0_12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5d5268b65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0133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d5268b655_0_16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5d5268b65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3560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d5268b655_0_13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5d5268b65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954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5d5268b655_0_17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5d5268b65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4727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d5268b655_0_18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5d5268b65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044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d5268b655_0_19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5d5268b65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5458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d5268b655_0_19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5d5268b65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6828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d5268b655_0_20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5d5268b65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4517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d5268b655_0_21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5d5268b65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22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a22cf974_0_4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5ba22cf97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1862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d5268b655_0_1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5d5268b65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4853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5d5268b655_0_2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5d5268b65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820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d5268b655_0_25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https://colab.research.google.com/drive/1o7Ye8Mf-dPy2gMedNUTwMHrhjvEzLhpe#scrollTo=_xZ3cciGXVH8&amp;forceEdit=true&amp;offline=true&amp;sandboxMode=true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5d5268b65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3027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d4e4f1f60_0_1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5d4e4f1f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342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d4e4f1f60_0_2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https://forensics.tistory.com/5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5d4e4f1f6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7215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d4fab4174_0_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https://forensics.tistory.com/5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5d4fab41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4531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d4fab4174_0_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https://forensics.tistory.com/5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5d4fab41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573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d4fab4174_0_2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https://forensics.tistory.com/5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g5d4fab417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5070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d5268b655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ko-K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https://forensics.tistory.com/5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5d5268b6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6756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ba0f0bda5_0_11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5ba0f0bda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71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cs224d.stanford.ed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cs224d.stanford.ed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cs224d.stanford.edu/" TargetMode="Externa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guide/variables" TargetMode="Externa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www.tensorflow.org/guide/variables" TargetMode="Externa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www.tensorflow.org/guide/variables" TargetMode="Externa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tutorials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s224d.stanford.edu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pythonstudy.xyz/python/article/407-Matplotlib-%EC%B0%A8%ED%8A%B8-%ED%94%8C%EB%A1%AF-%EA%B7%B8%EB%A6%AC%EA%B8%B0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://pythonstudy.xyz/python/article/514-Jupyter-Notebook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ythonstudy.xyz/python/article/513-%EC%95%84%EB%82%98%EC%BD%98%EB%8B%A4-Anaconda" TargetMode="External"/><Relationship Id="rId5" Type="http://schemas.openxmlformats.org/officeDocument/2006/relationships/hyperlink" Target="https://matplotlib.org/gallery.html" TargetMode="Externa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ensor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hyperlink" Target="http://pythonstudy.xyz/python/article/407-Matplotlib-%EC%B0%A8%ED%8A%B8-%ED%94%8C%EB%A1%AF-%EA%B7%B8%EB%A6%AC%EA%B8%B0" TargetMode="Externa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pinkwink.kr/967" TargetMode="Externa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nkwink.kr/967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nkwink.kr/967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nkwink.kr/967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nkwink.kr/967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aw.githubusercontent.com/yyoo79/KTSummer2019/master/Ecommerce_Purchases.txt" TargetMode="External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4" Type="http://schemas.openxmlformats.org/officeDocument/2006/relationships/hyperlink" Target="https://quickdraw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/>
        </p:nvSpPr>
        <p:spPr>
          <a:xfrm>
            <a:off x="2804525" y="2789030"/>
            <a:ext cx="35349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2AB9C7"/>
                </a:solidFill>
              </a:rPr>
              <a:t>TensorFlow 소개와 기초실습</a:t>
            </a:r>
            <a:endParaRPr sz="3600" b="1">
              <a:solidFill>
                <a:srgbClr val="2AB9C7"/>
              </a:solidFill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3720348" y="4017227"/>
            <a:ext cx="170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sz="1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6305840" y="361155"/>
            <a:ext cx="253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6052525" y="638150"/>
            <a:ext cx="27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 T1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676350" y="1594625"/>
            <a:ext cx="78465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TensorFlow에서 딥러닝 콘셉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150" y="2210075"/>
            <a:ext cx="6423699" cy="3683350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76350" y="1594625"/>
            <a:ext cx="2360100" cy="4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TensorFlow는 누가 사용하나?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938" y="1800913"/>
            <a:ext cx="5397875" cy="37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676350" y="1594625"/>
            <a:ext cx="7861500" cy="4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판다스 (Pandas - Series &amp; DataFrame)</a:t>
            </a:r>
            <a:endParaRPr sz="26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ko-KR" sz="18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as </a:t>
            </a:r>
            <a:r>
              <a:rPr lang="ko-KR" sz="18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pd</a:t>
            </a:r>
            <a:endParaRPr b="1" dirty="0">
              <a:solidFill>
                <a:srgbClr val="0000FF"/>
              </a:solidFill>
              <a:highlight>
                <a:srgbClr val="EEEE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50" y="3028925"/>
            <a:ext cx="6322300" cy="25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676350" y="1594625"/>
            <a:ext cx="5105700" cy="4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판다스 (Pandas - CSV files)</a:t>
            </a:r>
            <a:endParaRPr sz="26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ko-KR" sz="18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as </a:t>
            </a:r>
            <a:r>
              <a:rPr lang="ko-KR" sz="18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pd</a:t>
            </a:r>
            <a:endParaRPr b="1" dirty="0">
              <a:solidFill>
                <a:srgbClr val="0000FF"/>
              </a:solidFill>
              <a:highlight>
                <a:srgbClr val="EEEE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df = pd.</a:t>
            </a:r>
            <a:r>
              <a:rPr lang="ko-KR" sz="1800" b="1" dirty="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read_csv</a:t>
            </a: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(r'[Path where the CSV file is stored]\File name.csv')</a:t>
            </a:r>
            <a:endParaRPr sz="18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print(</a:t>
            </a:r>
            <a:r>
              <a:rPr lang="ko-KR" sz="18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df</a:t>
            </a:r>
            <a:r>
              <a:rPr lang="ko-KR" sz="1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3651125"/>
            <a:ext cx="37909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676350" y="1594625"/>
            <a:ext cx="7777800" cy="4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 활성화 함수(activation function)</a:t>
            </a:r>
            <a:endParaRPr sz="26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ko-KR" sz="18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활성화 기능은 기계 학습의 초석(cornerstone)입니다.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ko-KR" sz="18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활성화 함수는 처리 장치가 입력을 처리하는 방법을 정의합니다. 일반적으로이 입력을 통해 입력을 전달하고 결과를 통해 출력을 생성합니다.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2540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ko-KR" sz="18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TensorFlow에서 우리는 신경망 (nn) 라이브러리에서 활성화 함수를 찾을 수 있습니다.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683100" y="1486225"/>
            <a:ext cx="7777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 활성화 함수(activation function)</a:t>
            </a:r>
            <a:endParaRPr sz="26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2540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99" y="4018813"/>
            <a:ext cx="2944825" cy="18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6522" y="4064588"/>
            <a:ext cx="2986078" cy="17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599775" y="2376725"/>
            <a:ext cx="34407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Sigmoid - 가장 일반적인 활성화 기능. 그러나 이것은 훈련 중에 역 전파 용어를 0으로 만드는 경향 때문에 자주 사용되지 않습니다.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4566525" y="2530375"/>
            <a:ext cx="34407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ReLU (Rectified Linear Unit) - 매우 인기가있어 매우 좋은 실험 결과를 생성합니다. 이렇게하면 SGD의 수렴이 가속화됩니다.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*SGD - Stochastic gradient descent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683100" y="1486225"/>
            <a:ext cx="7777800" cy="26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 최적화 및 손실(optimizer &amp; loss)</a:t>
            </a:r>
            <a:endParaRPr sz="26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2540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이제 옵티 마이저 - rmsptrop 및 손실 바이너리 교차 엔트로피로 컴파일하십시오.</a:t>
            </a:r>
            <a:endParaRPr sz="16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25400" lvl="0" indent="-3302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●"/>
            </a:pPr>
            <a:r>
              <a:rPr lang="ko-KR" sz="16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RMSProp - 대개 반복적인 신경 네트워크에 적합한 선택입니다.</a:t>
            </a:r>
            <a:endParaRPr sz="16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25400" lvl="0" indent="-3302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●"/>
            </a:pPr>
            <a:r>
              <a:rPr lang="ko-KR" sz="16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binary_crossentropy -이 손실 함수는 N 개의 질문에 대해 이진 선택을 하는 시그마 모티브 활성화(</a:t>
            </a:r>
            <a:r>
              <a:rPr lang="ko-KR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sigmoid activation)</a:t>
            </a:r>
            <a:r>
              <a:rPr lang="ko-KR" sz="1600" dirty="0">
                <a:solidFill>
                  <a:srgbClr val="222222"/>
                </a:solidFill>
                <a:highlight>
                  <a:srgbClr val="F8F9F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와 잘 작동합니다.</a:t>
            </a:r>
            <a:endParaRPr sz="1600"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2540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highlight>
                <a:srgbClr val="F8F9FA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363" y="4228800"/>
            <a:ext cx="5973275" cy="16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683100" y="1486225"/>
            <a:ext cx="7777800" cy="26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TensorFlow 컴파일후 모델보기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2540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862" y="2318825"/>
            <a:ext cx="6264275" cy="34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683100" y="1486225"/>
            <a:ext cx="7777800" cy="26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tf.fit() 기능(feature), 레이블(label), options = 학습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2540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813" y="2635200"/>
            <a:ext cx="7510366" cy="32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683100" y="1486225"/>
            <a:ext cx="77778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tf.predict()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.prediction () 함수는 새로운 값을 예측하고 feature_test 데이터를 함수를 call합니다.</a:t>
            </a: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839" y="3486225"/>
            <a:ext cx="5838325" cy="22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969550" y="3652900"/>
            <a:ext cx="23376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텐서플로우(Tensorflow) 기초 Overview</a:t>
            </a:r>
            <a:endParaRPr sz="1500" b="1">
              <a:solidFill>
                <a:srgbClr val="2AB9C7"/>
              </a:solidFill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737625" y="3652900"/>
            <a:ext cx="25683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500" b="1">
                <a:solidFill>
                  <a:srgbClr val="2AB9C7"/>
                </a:solidFill>
              </a:rPr>
              <a:t>텐서플로우(Tensorflow) 그래프 생성과 그래프 실행</a:t>
            </a:r>
            <a:endParaRPr sz="1500" b="1">
              <a:solidFill>
                <a:srgbClr val="2AB9C7"/>
              </a:solidFill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621375" y="3652900"/>
            <a:ext cx="18924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Session, Variable(변수),</a:t>
            </a:r>
            <a:endParaRPr sz="1500" b="1">
              <a:solidFill>
                <a:srgbClr val="2AB9C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Placeholder</a:t>
            </a:r>
            <a:endParaRPr sz="1500" b="1">
              <a:solidFill>
                <a:srgbClr val="2AB9C7"/>
              </a:solidFill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87179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755534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96" name="Google Shape;296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683100" y="1486225"/>
            <a:ext cx="2644200" cy="3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TensorBoard : 학습 시각화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425" y="1337225"/>
            <a:ext cx="5433450" cy="44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변수와 상수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83100" y="1486225"/>
            <a:ext cx="7766700" cy="4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TensorBoard : 학습 시각화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TensorBoard - TensorFlow의 시각화 도구 모음입니다.</a:t>
            </a:r>
            <a:endParaRPr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TensorBoard를 사용하여 TensorFlow 그래프를 시각화하고, 그래프 실행에 대한 양적 측정 값을 플롯하고, 통과 한 이미지와 같은 추가 데이터를 표시 할 수 있습니다.</a:t>
            </a:r>
            <a:endParaRPr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TensorBoard는 TensorFlow를 실행할 때 생성 할 수있는 요약 데이터가 포함 된 TensorFlow 이벤트 파일을 읽음으로써 작동합니다.</a:t>
            </a:r>
            <a:endParaRPr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3985125" y="2346200"/>
            <a:ext cx="4794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그래프 생성과 </a:t>
            </a:r>
            <a:endParaRPr sz="3200" b="1">
              <a:solidFill>
                <a:srgbClr val="2AB9C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그래프 실행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2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676350" y="1594625"/>
            <a:ext cx="78615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텐서플로우(TensorFlow)는 라이브러리 이름에서 알수있듯이 텐서(Tensor)를 흘려보내면서(Flow) 데이터를 처리하는 라이브러리입니다. 여기서 텐서(Tensor)는 다차원 배열을 의미합니다. 텐서의 예시는 아래와 같습니다.</a:t>
            </a:r>
            <a:endParaRPr sz="18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13" y="3999075"/>
            <a:ext cx="78771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676350" y="1594625"/>
            <a:ext cx="78615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랭크*Rank</a:t>
            </a: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는 텐서의 차원(Dimension)을 의미합니다. 만약 랭크가 0이라면 스칼라, 1이라면 벡터, 2라면 행렬, 3이상이면 텐서라고 부릅니다.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이런 텐서는 계산 그래프 구조(Computational Graph)를 통해 노드에서 노드로 이동(Flow) 합니다. 따라서 텐서플로우를 이용해서 프로그램을 작성할 때는 다음의 두 과정을 거쳐야합니다.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Roboto"/>
              <a:buAutoNum type="arabicPeriod"/>
            </a:pP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Roboto"/>
              <a:buAutoNum type="arabicPeriod"/>
            </a:pP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실행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676350" y="1594625"/>
            <a:ext cx="78615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 단계에서는 연산 과정을 그래프 형태로 표현하게 됩니다. 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컴퓨터공학에서 말하는 그래프는 </a:t>
            </a: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노드(Node)</a:t>
            </a: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와 </a:t>
            </a: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엣지(Edge)</a:t>
            </a: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로 이루어진 자료구조입니다. 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텐서플로우는 노드에 연산(Operator), 변수(Variable), 상수(Constant) 등을 정의하고, 노드들간의 연결인 엣지를 통해 실제 텐서를 주고받으면서 계산을 수행합니다.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50" name="Google Shape;350;p3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676350" y="1594625"/>
            <a:ext cx="7861500" cy="4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먼저 텐서플로우 라이브러리를 임포트합니다.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 다음에 상수 형태의 노드를 두개 정의하고, 파이썬의 print 함수를 이용해서 노드의 값을 출력해봅시다.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node1 = tf.constant(3.0, dtype=tf.float32)</a:t>
            </a: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node2 = tf.constant(4.0) # 암시적으로 tf.float32 타입으로 선언될 것입니다.</a:t>
            </a: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print(node1, node2)</a:t>
            </a: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676350" y="1594625"/>
            <a:ext cx="7861500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출력 결과를 보면 아래와 같습니다.</a:t>
            </a:r>
            <a:endParaRPr sz="1600" dirty="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25" y="3373634"/>
            <a:ext cx="6530476" cy="9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050" y="4311250"/>
            <a:ext cx="6919275" cy="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생성과 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그래프 실행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70" name="Google Shape;370;p4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676350" y="1594625"/>
            <a:ext cx="7861500" cy="30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그래프 생성과 그래프 실행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일반적인 프로그래밍 언에서는 3, 4라는 결과가 나올 것입니다. 하지만 텐서플로우에서는 </a:t>
            </a: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상수 선언은 그래프의 노드형태</a:t>
            </a: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를 </a:t>
            </a:r>
            <a:r>
              <a:rPr lang="ko-KR" sz="1600" b="1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정의한 것일 뿐</a:t>
            </a: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이므로 실제 3, 4라는 결과값을 출력하려면 그래프를 실행시켜주어야 합니다.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즉, 그래프 생성이 끝난 후 그래프 상에 실제 텐서값들을 흘려보내주기 위해서 그래프 실행 단계를 수행해야합니다. 그래프 실행은 세션(Session)을 열어서 수행합니다. 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75" y="4615128"/>
            <a:ext cx="4542515" cy="6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675" y="5267325"/>
            <a:ext cx="5122731" cy="6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/>
          <p:nvPr/>
        </p:nvSpPr>
        <p:spPr>
          <a:xfrm>
            <a:off x="3985125" y="2346200"/>
            <a:ext cx="4794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 b="1">
                <a:solidFill>
                  <a:srgbClr val="2AB9C7"/>
                </a:solidFill>
              </a:rPr>
              <a:t>Session, Variable(변수),</a:t>
            </a:r>
            <a:endParaRPr sz="3200" b="1">
              <a:solidFill>
                <a:srgbClr val="2AB9C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Placeholder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3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969550" y="3652900"/>
            <a:ext cx="212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matplotlib 라이브러리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37613" y="3652900"/>
            <a:ext cx="212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Exercise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800" b="1">
                <a:solidFill>
                  <a:schemeClr val="lt1"/>
                </a:solidFill>
              </a:rPr>
              <a:t>4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387179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800" b="1">
                <a:solidFill>
                  <a:schemeClr val="lt1"/>
                </a:solidFill>
              </a:rPr>
              <a:t>5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755534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</a:rPr>
              <a:t>06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6671438" y="3652900"/>
            <a:ext cx="212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Exercise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676350" y="1594625"/>
            <a:ext cx="78615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세션(Session)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래프 실행은 세션(Session)을 열어서 수행합니다. 세션을 연 다음에 상수의 실제 값을 출력하는 코드는 아래와 같습니다.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sess = tf.Session()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print(sess.run([node1, node2]))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97" name="Google Shape;397;p4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pic>
        <p:nvPicPr>
          <p:cNvPr id="398" name="Google Shape;39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676350" y="1594625"/>
            <a:ext cx="78615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세션(Session)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코드를 실행하면 아래와 같이 상수의 실제 값이 출력됩니다.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8475" y="3252850"/>
            <a:ext cx="2561716" cy="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07" name="Google Shape;407;p4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676350" y="1594625"/>
            <a:ext cx="78615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세션(Session)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더 복잡한 그래프 구조를 생성하면 더 복잡한 연산을 수행할 수 있습니다. 이제 두개의 노드의 값을 더하는 연산(tf.add)을 수행하는 노드(node3)를 정의해봅시다.</a:t>
            </a:r>
            <a:endParaRPr sz="1600" b="1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node3 = tf.add(node1, node2)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print("node3:", node3)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print("sess.run(node3):", sess.run(node3))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16" name="Google Shape;416;p4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676350" y="1594625"/>
            <a:ext cx="7861500" cy="21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세션(Session)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코드를 실행하면 아래와 같은 결과를 얻을 수 있습니다. </a:t>
            </a:r>
            <a:endParaRPr sz="1600" dirty="0">
              <a:solidFill>
                <a:srgbClr val="7777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텐서플로우는 텐서보드(TensorBoard)라는 시각화 툴을 이용해서 그래프 구조를 시각화해 볼 수 있습니다. node1, node2, node3으로 만든 그래프를 텐서보드로 시각화해면 아래와 같은 그림을 얻을 수 있습니다.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420" name="Google Shape;4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900" y="4039300"/>
            <a:ext cx="7392200" cy="1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676350" y="1594625"/>
            <a:ext cx="78615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세션(Session)</a:t>
            </a:r>
            <a:endParaRPr sz="24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7777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텐서플로우는 텐서보드(TensorBoard)라는 시각화 툴을 이용해서 그래프 구조를 시각화해 볼 수 있습니다. node1, node2, node3으로 만든 그래프를 텐서보드로 시각화해면 아래와 같은 그림을 얻을 수 있습니다.</a:t>
            </a:r>
            <a:endParaRPr sz="1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425" y="3663850"/>
            <a:ext cx="4897150" cy="2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36" name="Google Shape;436;p4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676350" y="1594625"/>
            <a:ext cx="77985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Hello World TF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775" y="2418050"/>
            <a:ext cx="28765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350" y="2490425"/>
            <a:ext cx="2493923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https://cs224d.stanford.edu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48" name="Google Shape;448;p4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676350" y="1594625"/>
            <a:ext cx="77985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Hello World TF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ko-KR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[Output] &gt;&gt; Tensor(“Add:0”, shape=(), dtypint32)</a:t>
            </a:r>
            <a:endParaRPr sz="18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775" y="2342825"/>
            <a:ext cx="28765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350" y="2490425"/>
            <a:ext cx="2493923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https://cs224d.stanford.edu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60" name="Google Shape;460;p4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9"/>
          <p:cNvSpPr/>
          <p:nvPr/>
        </p:nvSpPr>
        <p:spPr>
          <a:xfrm>
            <a:off x="676350" y="1594625"/>
            <a:ext cx="42684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``a``의 값을 구하는 방법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session을 만든다.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변수 sess에 할당하여 나중에 call합니다.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세션 내에서 그래프를 평가하여 a의 값을 가져옵니다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https://cs224d.stanford.edu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950" y="3869700"/>
            <a:ext cx="34480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0775" y="2347625"/>
            <a:ext cx="28765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72" name="Google Shape;472;p5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676350" y="1645738"/>
            <a:ext cx="76113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tf.Session()이란?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Session 객체(object)는 Operation 객체가 실행되는 환경을 캡슐화(encapsulate)하고 Tensor 객체가 평가(evaluated)됩니다.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Session은 변수의 현재 값을 저장하기 위해 메모리(allocate)를 할당합니다.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Session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81" name="Google Shape;481;p5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1"/>
          <p:cNvSpPr/>
          <p:nvPr/>
        </p:nvSpPr>
        <p:spPr>
          <a:xfrm>
            <a:off x="687100" y="1176765"/>
            <a:ext cx="7611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tf.Session()이란?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5" name="Google Shape;4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923" y="1845238"/>
            <a:ext cx="6870152" cy="390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3985125" y="2473925"/>
            <a:ext cx="4794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텐서플로우(Tensorflow) 기초 Overview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Constant(상수)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91" name="Google Shape;491;p5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2"/>
          <p:cNvSpPr/>
          <p:nvPr/>
        </p:nvSpPr>
        <p:spPr>
          <a:xfrm>
            <a:off x="676350" y="1645743"/>
            <a:ext cx="76113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</a:t>
            </a:r>
            <a:r>
              <a:rPr lang="ko-KR" sz="26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상수</a:t>
            </a: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상수는 </a:t>
            </a:r>
            <a:r>
              <a:rPr lang="ko-KR" sz="1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constant()</a:t>
            </a: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함수를 이용해 정의할 수 있습니다. 상수는 변하지 않는 숫자를 의미합니다. </a:t>
            </a:r>
            <a:r>
              <a:rPr 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아래 코드를 돌려봅니다.</a:t>
            </a:r>
            <a:endParaRPr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18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495" name="Google Shape;4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375" y="3370150"/>
            <a:ext cx="3457250" cy="24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lt1"/>
                </a:solidFill>
              </a:rPr>
              <a:t>Constant(상수)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01" name="Google Shape;501;p5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pic>
        <p:nvPicPr>
          <p:cNvPr id="502" name="Google Shape;50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/>
          <p:nvPr/>
        </p:nvSpPr>
        <p:spPr>
          <a:xfrm>
            <a:off x="676350" y="1645749"/>
            <a:ext cx="76113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</a:t>
            </a:r>
            <a:r>
              <a:rPr lang="ko-KR" sz="2600" b="1" dirty="0">
                <a:solidFill>
                  <a:srgbClr val="1A1A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상수</a:t>
            </a: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결과는 3입니다.</a:t>
            </a: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18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505" name="Google Shape;50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375" y="3017850"/>
            <a:ext cx="3457250" cy="24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11" name="Google Shape;511;p5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pic>
        <p:nvPicPr>
          <p:cNvPr id="512" name="Google Shape;51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/>
          <p:nvPr/>
        </p:nvSpPr>
        <p:spPr>
          <a:xfrm>
            <a:off x="676350" y="1645750"/>
            <a:ext cx="30816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변수는 Variable() 함수를 이용해 정의할 수 있습니다. 변수는 변경될 수 있는 값을 의미합니다. </a:t>
            </a: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코드를 돌려봅니다.</a:t>
            </a:r>
            <a:endParaRPr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18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515" name="Google Shape;51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150" y="1679689"/>
            <a:ext cx="4626650" cy="4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21" name="Google Shape;521;p5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pic>
        <p:nvPicPr>
          <p:cNvPr id="522" name="Google Shape;52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676350" y="1645750"/>
            <a:ext cx="30816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기본적으로 위와 같이 </a:t>
            </a:r>
            <a:r>
              <a:rPr lang="ko-KR" sz="1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global_variables_initializer()</a:t>
            </a: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함수를 사용해서 변수를 초기화하여 계산해줄 수 있도록 합니다. </a:t>
            </a: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변수 초기화 함수 부분이 없으면 오류가 발생하므로 이를 잊지 않도록 합니다.</a:t>
            </a:r>
            <a:endParaRPr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1800" b="1" dirty="0">
              <a:solidFill>
                <a:srgbClr val="1A1A1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525" name="Google Shape;5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900" y="1645739"/>
            <a:ext cx="4626650" cy="4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31" name="Google Shape;531;p5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pic>
        <p:nvPicPr>
          <p:cNvPr id="532" name="Google Shape;53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676350" y="1645738"/>
            <a:ext cx="76113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모델을 훈련 할 때 변수를 사용하여 매개 변수를 저장하고 업데이트합니다. 변수는 텐서가 들어있는 메모리 내 버퍼입니다. 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이전에 사용한 모든 텐서는 변수가 아닌 일정한 텐서입니다.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5" name="Google Shape;535;p56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출처 : </a:t>
            </a: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https://www.tensorflow.org/guide/variables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41" name="Google Shape;541;p5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pic>
        <p:nvPicPr>
          <p:cNvPr id="542" name="Google Shape;54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/>
          <p:nvPr/>
        </p:nvSpPr>
        <p:spPr>
          <a:xfrm>
            <a:off x="676350" y="1645738"/>
            <a:ext cx="76113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출력값은 무엇일까요? </a:t>
            </a:r>
            <a:r>
              <a:rPr lang="ko-KR" sz="18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코드를 돌려봅니다.</a:t>
            </a:r>
            <a:endParaRPr sz="18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57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출처 : </a:t>
            </a: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https://www.tensorflow.org/guide/variables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663" y="3273725"/>
            <a:ext cx="40481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52" name="Google Shape;552;p5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  <p:pic>
        <p:nvPicPr>
          <p:cNvPr id="553" name="Google Shape;55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/>
        </p:nvSpPr>
        <p:spPr>
          <a:xfrm>
            <a:off x="676350" y="1645738"/>
            <a:ext cx="76113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>
            <a:off x="580925" y="5931375"/>
            <a:ext cx="5737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출처 : </a:t>
            </a: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https://www.tensorflow.org/guide/variables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163" y="3155500"/>
            <a:ext cx="40481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8"/>
          <p:cNvSpPr txBox="1"/>
          <p:nvPr/>
        </p:nvSpPr>
        <p:spPr>
          <a:xfrm>
            <a:off x="5313150" y="3155500"/>
            <a:ext cx="31050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=&gt;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[[ 1. 1.] #print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[ 1. 1.]]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[[ 0. 0.] # print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[ 0. 0.]]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*tf.initialized_all_variables()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Variable(변수)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  <p:pic>
        <p:nvPicPr>
          <p:cNvPr id="565" name="Google Shape;56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9"/>
          <p:cNvSpPr/>
          <p:nvPr/>
        </p:nvSpPr>
        <p:spPr>
          <a:xfrm>
            <a:off x="676350" y="1645738"/>
            <a:ext cx="76113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텐서플로우 변수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8" name="Google Shape;56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50" y="2609075"/>
            <a:ext cx="470535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9"/>
          <p:cNvSpPr txBox="1"/>
          <p:nvPr/>
        </p:nvSpPr>
        <p:spPr>
          <a:xfrm>
            <a:off x="5538575" y="2250900"/>
            <a:ext cx="2631300" cy="30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변수 - 객체는 상수 또는 임의 값에서 초기화 할 수 있습니다. (처음 2 행)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Initialized_all_variables ()는 지정된 값을 갖는 모든 변수의 초기화를 트리거합니다.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0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Placeholder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75" name="Google Shape;575;p6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  <p:pic>
        <p:nvPicPr>
          <p:cNvPr id="576" name="Google Shape;57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0"/>
          <p:cNvSpPr/>
          <p:nvPr/>
        </p:nvSpPr>
        <p:spPr>
          <a:xfrm>
            <a:off x="676350" y="1645750"/>
            <a:ext cx="77544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Tf.placeholder()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input1 = tf.</a:t>
            </a:r>
            <a:r>
              <a:rPr lang="ko-KR" sz="1200" b="1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(tf.float32)				#define tf.placeholder object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input2 = tf.</a:t>
            </a:r>
            <a:r>
              <a:rPr lang="ko-KR" sz="1200" b="1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(tf.float32)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output = tf.mul(input1, input2)		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With tf.Session() as sess: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print(sess.run([output], feed_dict={input1:[7.], input2:[2.]}))	# feed dictionary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#output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12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Placeholder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84" name="Google Shape;584;p6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  <p:pic>
        <p:nvPicPr>
          <p:cNvPr id="585" name="Google Shape;58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676350" y="1645750"/>
            <a:ext cx="77544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Tf.placeholder()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input1 = tf.</a:t>
            </a:r>
            <a:r>
              <a:rPr lang="ko-KR" sz="1200" b="1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(tf.float32)				#define tf.placeholder object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input2 = tf.</a:t>
            </a:r>
            <a:r>
              <a:rPr lang="ko-KR" sz="1200" b="1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(tf.float32)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output = tf.mul(input1, input2)		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With tf.Session() as sess: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print(sess.run([output], feed_dict={input1:[7.], input2:[2.]}))	# feed dictionary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#output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[array([ 14.], dtype=float32)]</a:t>
            </a:r>
            <a:endParaRPr sz="12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76350" y="1594624"/>
            <a:ext cx="7861500" cy="3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TensorFlow 란?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ko-K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데이터 흐름 그래프를 사용한 수치 계산을 위한 오픈 소스 소프트웨어 라이브러리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ko-K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ML(Machine Learning) 모델을 개발하고 교육하는 데 도움이 되는 핵심 오픈 소스 라이브러리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딥 러닝에 특화된 것은 아니지만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밀접하게 결합되어 있습니다. 원칙적으로 모든 텐서 연산에 사용할 수 있습니다.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676350" y="5836475"/>
            <a:ext cx="4498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0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https://www.tensorflow.org/tutorials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Placeholder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93" name="Google Shape;593;p6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  <p:pic>
        <p:nvPicPr>
          <p:cNvPr id="594" name="Google Shape;59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2"/>
          <p:cNvSpPr/>
          <p:nvPr/>
        </p:nvSpPr>
        <p:spPr>
          <a:xfrm>
            <a:off x="759700" y="967325"/>
            <a:ext cx="7777800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Tf.placeholder()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7" name="Google Shape;59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700" y="1703987"/>
            <a:ext cx="6051800" cy="39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2"/>
          <p:cNvSpPr txBox="1"/>
          <p:nvPr/>
        </p:nvSpPr>
        <p:spPr>
          <a:xfrm>
            <a:off x="552075" y="5942550"/>
            <a:ext cx="52416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2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https://cs224d.stanford.edu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3"/>
          <p:cNvSpPr/>
          <p:nvPr/>
        </p:nvSpPr>
        <p:spPr>
          <a:xfrm>
            <a:off x="4062875" y="2346200"/>
            <a:ext cx="4794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matplotlib 라이브러리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5" name="Google Shape;605;p63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4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11" name="Google Shape;611;p6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4"/>
          <p:cNvSpPr/>
          <p:nvPr/>
        </p:nvSpPr>
        <p:spPr>
          <a:xfrm>
            <a:off x="676350" y="1594625"/>
            <a:ext cx="78615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1. Matplotlib 개요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Matplotlib는 파이썬에서 데이터를 차트나 플롯(Plot)으로 그려주는 라이브러리 패키지로서 가장 많이 사용되는 데이터 시각화(Data Visualization) 패키지로 알려져 있다.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Matplotlib는 라인 플롯, 바 차트, 파이차트, 히스토그램, Box Plot, Scatter Plot 등을 비롯하여 다양한 차트와 플롯 스타일을 지원하며, </a:t>
            </a:r>
            <a:r>
              <a:rPr lang="ko-KR" sz="1600" u="sng" dirty="0">
                <a:solidFill>
                  <a:srgbClr val="337AB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  <a:hlinkClick r:id="rId5"/>
              </a:rPr>
              <a:t>Matplotlib.org 갤러리 웹페이지</a:t>
            </a: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에서 다양한 샘플 차트를 볼 수 있다.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Matplotlib를 이용하여 데이타 시각화(Data Visualization)를 사용하기 위해서 과학용 파이썬 배포판인 </a:t>
            </a:r>
            <a:r>
              <a:rPr lang="ko-KR" sz="1600" u="sng" dirty="0">
                <a:solidFill>
                  <a:srgbClr val="337AB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  <a:hlinkClick r:id="rId6"/>
              </a:rPr>
              <a:t>아나콘다(Anaconda)</a:t>
            </a: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를 설치해서 </a:t>
            </a:r>
            <a:r>
              <a:rPr lang="ko-KR" sz="1600" u="sng" dirty="0">
                <a:solidFill>
                  <a:srgbClr val="337AB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  <a:hlinkClick r:id="rId7"/>
              </a:rPr>
              <a:t>Jupyter Notebook</a:t>
            </a: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사용하면 편리하다.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15" name="Google Shape;615;p64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8"/>
              </a:rPr>
              <a:t>h</a:t>
            </a:r>
            <a:r>
              <a:rPr lang="ko-KR" sz="1000" u="sng">
                <a:solidFill>
                  <a:schemeClr val="hlink"/>
                </a:solidFill>
                <a:hlinkClick r:id="rId8"/>
              </a:rPr>
              <a:t>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21" name="Google Shape;621;p6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  <p:pic>
        <p:nvPicPr>
          <p:cNvPr id="622" name="Google Shape;62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676350" y="1594625"/>
            <a:ext cx="78615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2. Matplotlib 사용법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Matplotlib를 사용하기 위해서는 먼저 matplotlib.pyplot 을 아래와 같이 import 한다. pyplot을 다른 이름으로 사용할 수 있지만 통상 plt 라는 alias를 사용한다.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다음 plt.plot()은 라인 플롯을 그리는 함수인데, 아래는 X축값 1,2,3과 Y축값 110,130,120을 가지고 라인 플롯을 그리는 예제이다. 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마지막으로 실제 그림을 표시하는 함수인 plt.show()을 호출한다.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25" name="Google Shape;625;p65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26" name="Google Shape;62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625" y="4495963"/>
            <a:ext cx="37147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32" name="Google Shape;632;p6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  <p:pic>
        <p:nvPicPr>
          <p:cNvPr id="633" name="Google Shape;633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6"/>
          <p:cNvSpPr/>
          <p:nvPr/>
        </p:nvSpPr>
        <p:spPr>
          <a:xfrm>
            <a:off x="676350" y="1594625"/>
            <a:ext cx="2136000" cy="2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2. Matplotlib 사용법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37" name="Google Shape;63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5467" y="1513700"/>
            <a:ext cx="5288271" cy="40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7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43" name="Google Shape;643;p6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  <p:pic>
        <p:nvPicPr>
          <p:cNvPr id="644" name="Google Shape;64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7"/>
          <p:cNvSpPr/>
          <p:nvPr/>
        </p:nvSpPr>
        <p:spPr>
          <a:xfrm>
            <a:off x="676350" y="1594625"/>
            <a:ext cx="37038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2. Matplotlib 사용법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만약 아래 첫번째 라인에서와 같이 "%matplotlib inline" 를 넣게 되면, Shift + Enter를 치지 않고 Run 버튼을 눌러 실행하여 그래프를 얻을 수 있다.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이러한 % 명령은 Cell Magic 명령어라고 불리우는 것으로 이는 파이썬 코드가 아니라 </a:t>
            </a:r>
            <a:r>
              <a:rPr 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Jupyter에게 특정 기능</a:t>
            </a: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수행하도록 하는 명령이다.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%matplotlib inline 명령은 Jupyter에게 matplotlib 그래프를 출력 영역에 표시할 것을 지시하는 명령이다.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47" name="Google Shape;647;p67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48" name="Google Shape;64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007454"/>
            <a:ext cx="4084949" cy="324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54" name="Google Shape;654;p6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676350" y="1594625"/>
            <a:ext cx="78615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2. Matplotlib 사용법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plt.figure()를 사용하면 1차 배열만 있어도 가능하다.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u="sng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X축(혹은 Y축)이 없는데 어떻게 그려질까?</a:t>
            </a:r>
            <a:endParaRPr sz="1600" u="sng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59" name="Google Shape;65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4275" y="3623000"/>
            <a:ext cx="4675439" cy="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9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65" name="Google Shape;665;p6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  <p:pic>
        <p:nvPicPr>
          <p:cNvPr id="666" name="Google Shape;666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676350" y="1594625"/>
            <a:ext cx="32385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2. Matplotlib 사용법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plt.figure()를 사용하면 1차 배열만 있어도 가능하다.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u="sng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X축(혹은 Y축)이 없는데 어떻게 그려질까?</a:t>
            </a:r>
            <a:endParaRPr sz="1600" u="sng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배열의 index가 X축으로 자동사용된다.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69" name="Google Shape;669;p69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70" name="Google Shape;67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100" y="1842750"/>
            <a:ext cx="4503750" cy="3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76" name="Google Shape;676;p7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  <p:pic>
        <p:nvPicPr>
          <p:cNvPr id="677" name="Google Shape;67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676350" y="1594625"/>
            <a:ext cx="78615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3. 제목과 축 레이블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플롯에 X,Y 축 레이블이나 제목을 붙이기 위해서는 plt.xlabel(축이름), plt.ylabel(축이름), plt.title(제목) 등의 함수를 사용하면 된다.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80" name="Google Shape;680;p70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81" name="Google Shape;68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6950" y="3544475"/>
            <a:ext cx="46101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1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87" name="Google Shape;687;p7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  <p:pic>
        <p:nvPicPr>
          <p:cNvPr id="688" name="Google Shape;68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1"/>
          <p:cNvSpPr/>
          <p:nvPr/>
        </p:nvSpPr>
        <p:spPr>
          <a:xfrm>
            <a:off x="676350" y="1594625"/>
            <a:ext cx="78615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3. 제목과 축 레이블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691" name="Google Shape;691;p71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692" name="Google Shape;69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399" y="1416125"/>
            <a:ext cx="4393427" cy="4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76350" y="1594625"/>
            <a:ext cx="4757700" cy="4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Tensor란?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Tensors는 쉽게 n 차원 배열입니다.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0-d 텐서 : 스칼라 (수)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1-d 텐서 : 벡터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2 차원 텐서 : 행렬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등등...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공통점은 고정 된 기초를 가지므로 텐서는 다차원 배열로 나타낼 수 있습니다.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575" y="2124075"/>
            <a:ext cx="28575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676350" y="5936150"/>
            <a:ext cx="5332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10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https://en.wikipedia.org/wiki/Tensor</a:t>
            </a: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, the slide from TensorFlow 101 by Marcho Ciccone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2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98" name="Google Shape;698;p7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  <p:pic>
        <p:nvPicPr>
          <p:cNvPr id="699" name="Google Shape;699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2"/>
          <p:cNvSpPr/>
          <p:nvPr/>
        </p:nvSpPr>
        <p:spPr>
          <a:xfrm>
            <a:off x="676350" y="1594625"/>
            <a:ext cx="3794700" cy="3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4. 범례 추가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플롯(plot)에 여러 개의 라인들을 추가하기 위해서는 plt.plot()을 plt.show() 이전에 여러 번 사용하면 된다. 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또한, 각 라인에 대한 범례를 추가하기 위해서는 plt.legend([라인1범례, 라인2범례]) 함수를 사용하여 각 라인에 대한 범례를 순서대로 지정하면 된다.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702" name="Google Shape;702;p72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703" name="Google Shape;70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150" y="2624129"/>
            <a:ext cx="35718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3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09" name="Google Shape;709;p7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3"/>
          <p:cNvSpPr/>
          <p:nvPr/>
        </p:nvSpPr>
        <p:spPr>
          <a:xfrm>
            <a:off x="676350" y="1594625"/>
            <a:ext cx="78003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4. 범례 추가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713" name="Google Shape;713;p73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714" name="Google Shape;71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725" y="1776600"/>
            <a:ext cx="5067275" cy="3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20" name="Google Shape;720;p7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4"/>
          <p:cNvSpPr/>
          <p:nvPr/>
        </p:nvSpPr>
        <p:spPr>
          <a:xfrm>
            <a:off x="676350" y="1594625"/>
            <a:ext cx="7800300" cy="26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5. 다양한 차트 및 플롯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Matplotlib는 위에서 예시한 라인 플롯 이외에 여러 다양한 차트/플롯을 그릴 수 있는데, 각 차트/플롯마다 다른 함수들을 사용한다. 예를 들어, Bar 차트를 그리기 위해서는 plt.bar() 함수를 사용하고, Pie 차트를 그리기 위해서는 plt.pie()를, 히스토그램을 그리기 위해선 plt.hist() 함수를 사용한다.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아래는 Bar 차트를 예시한 것으로, plt.bar()를 호출하여 바차트를 그리고 있다.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724" name="Google Shape;724;p74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725" name="Google Shape;72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664" y="4026175"/>
            <a:ext cx="4976675" cy="15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5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31" name="Google Shape;731;p7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  <p:pic>
        <p:nvPicPr>
          <p:cNvPr id="732" name="Google Shape;73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5"/>
          <p:cNvSpPr/>
          <p:nvPr/>
        </p:nvSpPr>
        <p:spPr>
          <a:xfrm>
            <a:off x="676350" y="1594625"/>
            <a:ext cx="2490000" cy="26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5. 다양한 차트 및 플롯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735" name="Google Shape;735;p75"/>
          <p:cNvSpPr txBox="1"/>
          <p:nvPr/>
        </p:nvSpPr>
        <p:spPr>
          <a:xfrm>
            <a:off x="580550" y="5765125"/>
            <a:ext cx="5844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http://pythonstudy.xyz/python/article/407-Matplotlib-%EC%B0%A8%ED%8A%B8-%ED%94%8C%EB%A1%AF-%EA%B7%B8%EB%A6%AC%EA%B8%B0</a:t>
            </a:r>
            <a:r>
              <a:rPr lang="ko-KR" sz="1000"/>
              <a:t> </a:t>
            </a:r>
            <a:endParaRPr sz="1000"/>
          </a:p>
        </p:txBody>
      </p:sp>
      <p:pic>
        <p:nvPicPr>
          <p:cNvPr id="736" name="Google Shape;73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6550" y="1698725"/>
            <a:ext cx="4966100" cy="40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6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42" name="Google Shape;742;p7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  <p:pic>
        <p:nvPicPr>
          <p:cNvPr id="743" name="Google Shape;743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6"/>
          <p:cNvSpPr/>
          <p:nvPr/>
        </p:nvSpPr>
        <p:spPr>
          <a:xfrm>
            <a:off x="676350" y="1594625"/>
            <a:ext cx="7739700" cy="1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Numpy 사용한 예제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Numpy를 사용하면 더 간단하다.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746" name="Google Shape;746;p76"/>
          <p:cNvSpPr txBox="1"/>
          <p:nvPr/>
        </p:nvSpPr>
        <p:spPr>
          <a:xfrm>
            <a:off x="580550" y="5918525"/>
            <a:ext cx="58449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https://pinkwink.kr/967</a:t>
            </a:r>
            <a:endParaRPr sz="1000"/>
          </a:p>
        </p:txBody>
      </p:sp>
      <p:pic>
        <p:nvPicPr>
          <p:cNvPr id="747" name="Google Shape;74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8225" y="3137425"/>
            <a:ext cx="4027525" cy="177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7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53" name="Google Shape;753;p7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  <p:pic>
        <p:nvPicPr>
          <p:cNvPr id="754" name="Google Shape;7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7"/>
          <p:cNvSpPr/>
          <p:nvPr/>
        </p:nvSpPr>
        <p:spPr>
          <a:xfrm>
            <a:off x="676350" y="1594625"/>
            <a:ext cx="2773200" cy="3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Numpy 사용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Numpy를 사용하면 더 간단하다.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757" name="Google Shape;75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692" y="1594625"/>
            <a:ext cx="4658308" cy="4012487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7"/>
          <p:cNvSpPr txBox="1"/>
          <p:nvPr/>
        </p:nvSpPr>
        <p:spPr>
          <a:xfrm>
            <a:off x="580550" y="5918525"/>
            <a:ext cx="58449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https://pinkwink.kr/967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8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4" name="Google Shape;764;p7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  <p:pic>
        <p:nvPicPr>
          <p:cNvPr id="765" name="Google Shape;765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8"/>
          <p:cNvSpPr/>
          <p:nvPr/>
        </p:nvSpPr>
        <p:spPr>
          <a:xfrm>
            <a:off x="676350" y="1594625"/>
            <a:ext cx="77397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Numpy 사용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sin 그래프를 기억합니까?</a:t>
            </a:r>
            <a:endParaRPr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768" name="Google Shape;76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425" y="3382874"/>
            <a:ext cx="51511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8"/>
          <p:cNvSpPr txBox="1"/>
          <p:nvPr/>
        </p:nvSpPr>
        <p:spPr>
          <a:xfrm>
            <a:off x="580550" y="5918525"/>
            <a:ext cx="58449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https://pinkwink.kr/967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9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5" name="Google Shape;775;p7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  <p:pic>
        <p:nvPicPr>
          <p:cNvPr id="776" name="Google Shape;77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9"/>
          <p:cNvSpPr/>
          <p:nvPr/>
        </p:nvSpPr>
        <p:spPr>
          <a:xfrm>
            <a:off x="676350" y="1594625"/>
            <a:ext cx="2773200" cy="3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plt.grid()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plt.grid()로 눈금을 보여준다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779" name="Google Shape;77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050" y="1744541"/>
            <a:ext cx="5389649" cy="391029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9"/>
          <p:cNvSpPr txBox="1"/>
          <p:nvPr/>
        </p:nvSpPr>
        <p:spPr>
          <a:xfrm>
            <a:off x="580550" y="5918525"/>
            <a:ext cx="58449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https://pinkwink.kr/967</a:t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0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6" name="Google Shape;786;p8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  <p:pic>
        <p:nvPicPr>
          <p:cNvPr id="787" name="Google Shape;78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0"/>
          <p:cNvSpPr/>
          <p:nvPr/>
        </p:nvSpPr>
        <p:spPr>
          <a:xfrm>
            <a:off x="676350" y="1594625"/>
            <a:ext cx="2360100" cy="3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x, y-label 지정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x, y 축 라벨을 지정할 수 있다.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plt.title명령으로 그래프의 제목 지정.</a:t>
            </a:r>
            <a:endParaRPr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790" name="Google Shape;79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350" y="1377041"/>
            <a:ext cx="5540510" cy="428355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0"/>
          <p:cNvSpPr txBox="1"/>
          <p:nvPr/>
        </p:nvSpPr>
        <p:spPr>
          <a:xfrm>
            <a:off x="580550" y="5918525"/>
            <a:ext cx="58449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https://pinkwink.kr/967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matplotlib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97" name="Google Shape;797;p8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  <p:pic>
        <p:nvPicPr>
          <p:cNvPr id="798" name="Google Shape;798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04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1"/>
          <p:cNvSpPr/>
          <p:nvPr/>
        </p:nvSpPr>
        <p:spPr>
          <a:xfrm>
            <a:off x="580550" y="913250"/>
            <a:ext cx="2360100" cy="3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Quiz</a:t>
            </a:r>
            <a:endParaRPr sz="1600" dirty="0">
              <a:solidFill>
                <a:srgbClr val="43434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01" name="Google Shape;80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375" y="759463"/>
            <a:ext cx="3001729" cy="53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676350" y="1594625"/>
            <a:ext cx="6781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딥러닝 프레임워크 검색 결과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475" y="2286100"/>
            <a:ext cx="5771050" cy="35421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2"/>
          <p:cNvSpPr/>
          <p:nvPr/>
        </p:nvSpPr>
        <p:spPr>
          <a:xfrm>
            <a:off x="4062875" y="2346200"/>
            <a:ext cx="4794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pandas 라이브러리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807" name="Google Shape;807;p82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08" name="Google Shape;808;p82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5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3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4" name="Google Shape;814;p8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  <p:pic>
        <p:nvPicPr>
          <p:cNvPr id="815" name="Google Shape;81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3"/>
          <p:cNvSpPr/>
          <p:nvPr/>
        </p:nvSpPr>
        <p:spPr>
          <a:xfrm>
            <a:off x="580550" y="1349400"/>
            <a:ext cx="7886700" cy="28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Pandas 실습데이터 다운로드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Link로 이동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  <a:hlinkClick r:id="rId5"/>
              </a:rPr>
              <a:t>https://raw.githubusercontent.com/yyoo79/KTSummer2019/master/Ecommerce_Purchases.txt</a:t>
            </a:r>
            <a:endParaRPr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오른쪽 마우스클릭후 Save As 선택</a:t>
            </a:r>
            <a:endParaRPr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Ecommerce_Purchases.txt 파일로 다운로드</a:t>
            </a:r>
            <a:endParaRPr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4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23" name="Google Shape;823;p8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  <p:pic>
        <p:nvPicPr>
          <p:cNvPr id="824" name="Google Shape;82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4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이커머스 구매 데이터로 Pandas 기초 연습하기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새로운 Colab 파일을 열어 제목을 만듭니다.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513" y="3052150"/>
            <a:ext cx="5106975" cy="1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33" name="Google Shape;833;p8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5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이커머스 구매 데이터로 Pandas 기초 연습하기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소제목을 만듭니다.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# import , read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37" name="Google Shape;83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575" y="3855888"/>
            <a:ext cx="6799925" cy="12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6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43" name="Google Shape;843;p8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  <p:pic>
        <p:nvPicPr>
          <p:cNvPr id="844" name="Google Shape;844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6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File upload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Google Colab의 file upload를 사용하면 로컬파일을 업로드해서 사용 가능.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47" name="Google Shape;84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025" y="3041137"/>
            <a:ext cx="7225937" cy="1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7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53" name="Google Shape;853;p8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  <p:pic>
        <p:nvPicPr>
          <p:cNvPr id="854" name="Google Shape;854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87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File upload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Google Colab의 file upload를 사용하면 로컬파일을 업로드해서 사용 가능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다운로드한 파일을 선택하면 upload 시작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*실행이 돌고 있는 상태에서 파일을 선택하는 것이 중요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57" name="Google Shape;85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625" y="3128963"/>
            <a:ext cx="44767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8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63" name="Google Shape;863;p8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  <p:pic>
        <p:nvPicPr>
          <p:cNvPr id="864" name="Google Shape;864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8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pandas read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Pandas 패키지를 Import 하고 실습 데이터 파일(Ecommerce_Purchases)을 read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 다음, Pandas Dataframe 형식으로 ecom 이라는 변수에 저장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638" y="3111725"/>
            <a:ext cx="6786725" cy="10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9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73" name="Google Shape;873;p8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  <p:pic>
        <p:nvPicPr>
          <p:cNvPr id="874" name="Google Shape;874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9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.head()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DataFrame 의 앞부분 확인하여, 데이터 생긴 거 미리보기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데이터 살펴보기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77" name="Google Shape;87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" y="2845025"/>
            <a:ext cx="7981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0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83" name="Google Shape;883;p9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  <p:pic>
        <p:nvPicPr>
          <p:cNvPr id="884" name="Google Shape;884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90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.info()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몇 개의 컬럼과 행이 있는지 확인해보기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87" name="Google Shape;88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425" y="1735000"/>
            <a:ext cx="37719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1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93" name="Google Shape;893;p9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  <p:pic>
        <p:nvPicPr>
          <p:cNvPr id="894" name="Google Shape;89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91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.mean()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평균 구매 가격(Purchase Price) 확인하기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897" name="Google Shape;89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163" y="3013425"/>
            <a:ext cx="3227475" cy="1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76350" y="1594625"/>
            <a:ext cx="6781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딥러닝 프레임워크 파워 스코어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475" y="2286100"/>
            <a:ext cx="5551550" cy="37455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2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03" name="Google Shape;903;p9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  <p:pic>
        <p:nvPicPr>
          <p:cNvPr id="904" name="Google Shape;90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92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round(,)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소수점 첫번째 자리에서 반올림하여 출력하기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07" name="Google Shape;90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888" y="3047350"/>
            <a:ext cx="4098225" cy="111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3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13" name="Google Shape;913;p9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  <p:pic>
        <p:nvPicPr>
          <p:cNvPr id="914" name="Google Shape;914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93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.max() .min()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구매 가격(Purchase Price)의 최대값, 최소값 구하기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구한 후, 반올림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17" name="Google Shape;91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927" y="2747025"/>
            <a:ext cx="3902125" cy="194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4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23" name="Google Shape;923;p9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  <p:pic>
        <p:nvPicPr>
          <p:cNvPr id="924" name="Google Shape;9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94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웹사이트에 얼마나 많은 사람들이 언어(Language)를 English로 하는 지 알아보기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# 'Language' 변수값 살펴보기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# 'Language' 컬럼값이 'en' 인 데이터만 불러오기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5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32" name="Google Shape;932;p9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  <p:pic>
        <p:nvPicPr>
          <p:cNvPr id="933" name="Google Shape;933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5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웹사이트에 얼마나 많은 사람들이 언어(Language)를 English로 하는 지 알아보기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oboto"/>
              <a:buAutoNum type="arabicPeriod"/>
            </a:pPr>
            <a:r>
              <a:rPr lang="ko-KR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# 'Language' 변수값 살펴보기</a:t>
            </a:r>
            <a:endParaRPr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# 'Language' 컬럼값이 'en' 인 데이터만 불러오기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36" name="Google Shape;93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066" y="3109529"/>
            <a:ext cx="3881875" cy="2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6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42" name="Google Shape;942;p9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  <p:pic>
        <p:nvPicPr>
          <p:cNvPr id="943" name="Google Shape;94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6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# 'Language' 컬럼값이 'en' 인 데이터만 불러오기</a:t>
            </a:r>
            <a:endParaRPr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46" name="Google Shape;94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625" y="2533048"/>
            <a:ext cx="6608749" cy="30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7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52" name="Google Shape;952;p9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  <p:pic>
        <p:nvPicPr>
          <p:cNvPr id="953" name="Google Shape;95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97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solidFill>
                  <a:schemeClr val="dk1"/>
                </a:solidFill>
              </a:rPr>
              <a:t># 'Language' 컬럼값이 'en' 인 데이터의 숫자 세기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solidFill>
                  <a:schemeClr val="dk1"/>
                </a:solidFill>
              </a:rPr>
              <a:t># 'Language' 컬럼값이 'en' 인 데이터의 신용카드(Credit Card) 숫자 세기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8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61" name="Google Shape;961;p9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  <p:pic>
        <p:nvPicPr>
          <p:cNvPr id="962" name="Google Shape;96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98"/>
          <p:cNvSpPr/>
          <p:nvPr/>
        </p:nvSpPr>
        <p:spPr>
          <a:xfrm>
            <a:off x="580550" y="1349400"/>
            <a:ext cx="7886700" cy="1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ko-KR" dirty="0">
                <a:solidFill>
                  <a:schemeClr val="dk1"/>
                </a:solidFill>
              </a:rPr>
              <a:t># 'Language' 컬럼값이 'en' 인 데이터의 숫자 세기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65" name="Google Shape;96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750" y="2404913"/>
            <a:ext cx="38004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9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71" name="Google Shape;971;p9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  <p:pic>
        <p:nvPicPr>
          <p:cNvPr id="972" name="Google Shape;972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99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# 'Language' 컬럼값이 'en' 인 데이터의 신용카드(Credit Card) 숫자 세기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75" name="Google Shape;97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250" y="2950813"/>
            <a:ext cx="6423500" cy="1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0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81" name="Google Shape;981;p10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  <p:pic>
        <p:nvPicPr>
          <p:cNvPr id="982" name="Google Shape;982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00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직업('Job')이 변호사('Lawyer')인 사람수 구하기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1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90" name="Google Shape;990;p10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  <p:pic>
        <p:nvPicPr>
          <p:cNvPr id="991" name="Google Shape;991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01"/>
          <p:cNvSpPr/>
          <p:nvPr/>
        </p:nvSpPr>
        <p:spPr>
          <a:xfrm>
            <a:off x="580550" y="1349400"/>
            <a:ext cx="3272700" cy="3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.count()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00FF"/>
                </a:solidFill>
              </a:rPr>
              <a:t>직업('Job')이 변호사('Lawyer')인 사람수 구하기</a:t>
            </a:r>
            <a:endParaRPr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994" name="Google Shape;99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425" y="1533079"/>
            <a:ext cx="4210125" cy="4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6425450" y="351525"/>
            <a:ext cx="23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텐서플로우 기초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76350" y="1594625"/>
            <a:ext cx="7846500" cy="4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왜 TensorFlow인가?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marL="457200" marR="25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유연성 및 확장성(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Flexibility and Scalability)</a:t>
            </a: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 - 원래 Google은 생산 및 연구에서 기계 학습을 위한 단일 인프라로 개발했습니다.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인기(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Popularity)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병렬 신경망 훈련(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Parallel Neural Network Training)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대형 커뮤니티(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Large Community)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25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Lato"/>
              <a:buChar char="●"/>
            </a:pPr>
            <a:r>
              <a:rPr lang="ko-KR" sz="1800">
                <a:solidFill>
                  <a:srgbClr val="222222"/>
                </a:solidFill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오픈 소스(</a:t>
            </a:r>
            <a:r>
              <a:rPr lang="ko-KR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Open Source)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2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00" name="Google Shape;1000;p10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  <p:pic>
        <p:nvPicPr>
          <p:cNvPr id="1001" name="Google Shape;1001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2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.value_counts()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chemeClr val="dk1"/>
                </a:solidFill>
              </a:rPr>
              <a:t>얼마나 많은 사람들이 오전(AM)과 오후(PM)에 구매를 하는 지 알아보기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004" name="Google Shape;100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088" y="2930925"/>
            <a:ext cx="5781825" cy="1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3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10" name="Google Shape;1010;p10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  <p:pic>
        <p:nvPicPr>
          <p:cNvPr id="1011" name="Google Shape;101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0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03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.value_counts()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chemeClr val="dk1"/>
                </a:solidFill>
              </a:rPr>
              <a:t>가장 흔한 직업 상위 5개 알아보기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014" name="Google Shape;101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1052" y="2795925"/>
            <a:ext cx="5321900" cy="20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4"/>
          <p:cNvSpPr/>
          <p:nvPr/>
        </p:nvSpPr>
        <p:spPr>
          <a:xfrm>
            <a:off x="6425450" y="323850"/>
            <a:ext cx="2379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pandas 라이브러리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20" name="Google Shape;1020;p10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  <p:pic>
        <p:nvPicPr>
          <p:cNvPr id="1021" name="Google Shape;102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05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04"/>
          <p:cNvSpPr/>
          <p:nvPr/>
        </p:nvSpPr>
        <p:spPr>
          <a:xfrm>
            <a:off x="580550" y="1349400"/>
            <a:ext cx="7886700" cy="4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.value_counts()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solidFill>
                  <a:schemeClr val="dk1"/>
                </a:solidFill>
              </a:rPr>
              <a:t>가장 흔한 직업 하위 5개 알아보기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024" name="Google Shape;102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613" y="2408426"/>
            <a:ext cx="6270782" cy="34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5"/>
          <p:cNvSpPr/>
          <p:nvPr/>
        </p:nvSpPr>
        <p:spPr>
          <a:xfrm>
            <a:off x="4062875" y="2346200"/>
            <a:ext cx="4794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Exercise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451625" y="466725"/>
            <a:ext cx="1550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TensorFlow T1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텐서플로우 T1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6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6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Exercise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37" name="Google Shape;1037;p10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  <p:pic>
        <p:nvPicPr>
          <p:cNvPr id="1038" name="Google Shape;1038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06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6"/>
          <p:cNvSpPr/>
          <p:nvPr/>
        </p:nvSpPr>
        <p:spPr>
          <a:xfrm>
            <a:off x="580550" y="913250"/>
            <a:ext cx="7886700" cy="4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Placeholder, session, feed_dict를 이용해서 a와 b를 더해봅니다.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3, b = 4.5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[1,3], b=[2,4]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Exercise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46" name="Google Shape;1046;p10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  <p:pic>
        <p:nvPicPr>
          <p:cNvPr id="1047" name="Google Shape;1047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 b="1">
                <a:solidFill>
                  <a:schemeClr val="lt1"/>
                </a:solidFill>
              </a:rPr>
              <a:t>06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07"/>
          <p:cNvSpPr/>
          <p:nvPr/>
        </p:nvSpPr>
        <p:spPr>
          <a:xfrm>
            <a:off x="580550" y="913250"/>
            <a:ext cx="7886700" cy="4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Placeholder, session, feed_dict를 이용해서 a와 b를 더해봅니다.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3, b = 4.5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[1,3], b=[2,4]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1050" name="Google Shape;105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050" y="2853475"/>
            <a:ext cx="6727876" cy="2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8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Exercise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56" name="Google Shape;1056;p10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  <p:pic>
        <p:nvPicPr>
          <p:cNvPr id="1057" name="Google Shape;1057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 b="1">
                <a:solidFill>
                  <a:schemeClr val="lt1"/>
                </a:solidFill>
              </a:rPr>
              <a:t>06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08"/>
          <p:cNvSpPr/>
          <p:nvPr/>
        </p:nvSpPr>
        <p:spPr>
          <a:xfrm>
            <a:off x="580550" y="913250"/>
            <a:ext cx="3683400" cy="4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ko-KR" sz="1150" dirty="0">
                <a:solidFill>
                  <a:schemeClr val="dk1"/>
                </a:solidFill>
              </a:rPr>
              <a:t>그래프를 미리 만들어 놓고, 실행하는 단계에서 값을 준다.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ko-KR" sz="1150" dirty="0">
                <a:solidFill>
                  <a:schemeClr val="dk1"/>
                </a:solidFill>
              </a:rPr>
              <a:t>placeholder() 함수로 점을 만들어 놓으면 된다.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ko-KR" sz="1150" dirty="0">
                <a:solidFill>
                  <a:schemeClr val="dk1"/>
                </a:solidFill>
              </a:rPr>
              <a:t>placeholder() 함수로 변수형 점을 만든다.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ko-KR" sz="1150" dirty="0">
                <a:solidFill>
                  <a:schemeClr val="dk1"/>
                </a:solidFill>
              </a:rPr>
              <a:t>run() 함수로 그래프를 실행할 때, feed_dict 변수로 데이터를 입력한다.</a:t>
            </a:r>
            <a:endParaRPr sz="11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1060" name="Google Shape;106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550" y="1362138"/>
            <a:ext cx="4007374" cy="1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50" y="3207925"/>
            <a:ext cx="5654500" cy="2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9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Exercise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67" name="Google Shape;1067;p10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  <p:pic>
        <p:nvPicPr>
          <p:cNvPr id="1068" name="Google Shape;1068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0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 b="1">
                <a:solidFill>
                  <a:schemeClr val="lt1"/>
                </a:solidFill>
              </a:rPr>
              <a:t>06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09"/>
          <p:cNvSpPr/>
          <p:nvPr/>
        </p:nvSpPr>
        <p:spPr>
          <a:xfrm>
            <a:off x="580550" y="913250"/>
            <a:ext cx="7886700" cy="4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Placeholder, session, feed_dict를 이용해서 a와 b를 더해봅니다.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3, b = 4.5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[1,3], b=[2,4]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0"/>
          <p:cNvSpPr/>
          <p:nvPr/>
        </p:nvSpPr>
        <p:spPr>
          <a:xfrm>
            <a:off x="6425450" y="323850"/>
            <a:ext cx="2360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Exercise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76" name="Google Shape;1076;p11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  <p:pic>
        <p:nvPicPr>
          <p:cNvPr id="1077" name="Google Shape;1077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1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06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10"/>
          <p:cNvSpPr/>
          <p:nvPr/>
        </p:nvSpPr>
        <p:spPr>
          <a:xfrm>
            <a:off x="580550" y="913250"/>
            <a:ext cx="7886700" cy="4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Exercise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Placeholder, session, feed_dict를 이용해서 a와 b를 더해봅니다.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3, b = 4.5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rabicPeriod"/>
            </a:pPr>
            <a:r>
              <a:rPr lang="ko-KR" dirty="0">
                <a:latin typeface="Consolas"/>
                <a:ea typeface="Consolas"/>
                <a:cs typeface="Consolas"/>
                <a:sym typeface="Consolas"/>
              </a:rPr>
              <a:t>a = [1,3], b=[2,4]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pic>
        <p:nvPicPr>
          <p:cNvPr id="1080" name="Google Shape;108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963" y="2909475"/>
            <a:ext cx="6725875" cy="26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1"/>
          <p:cNvSpPr/>
          <p:nvPr/>
        </p:nvSpPr>
        <p:spPr>
          <a:xfrm>
            <a:off x="634200" y="1281750"/>
            <a:ext cx="78459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8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Question &amp; Answer</a:t>
            </a:r>
            <a:endParaRPr sz="18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dirty="0">
                <a:solidFill>
                  <a:srgbClr val="FF0000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https://quickdraw.withgoogle.com/</a:t>
            </a:r>
            <a:endParaRPr sz="1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6" name="Google Shape;1086;p11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  <p:pic>
        <p:nvPicPr>
          <p:cNvPr id="1087" name="Google Shape;1087;p1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425" y="2307800"/>
            <a:ext cx="5169174" cy="354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3272</Words>
  <Application>Microsoft Office PowerPoint</Application>
  <PresentationFormat>On-screen Show (4:3)</PresentationFormat>
  <Paragraphs>818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Raleway</vt:lpstr>
      <vt:lpstr>Lato</vt:lpstr>
      <vt:lpstr>맑은 고딕</vt:lpstr>
      <vt:lpstr>Calibri</vt:lpstr>
      <vt:lpstr>Arial</vt:lpstr>
      <vt:lpstr>맑은 고딕</vt:lpstr>
      <vt:lpstr>Nanum Gothic</vt:lpstr>
      <vt:lpstr>Comfortaa</vt:lpstr>
      <vt:lpstr>Consolas</vt:lpstr>
      <vt:lpstr>Roboto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1</cp:revision>
  <dcterms:modified xsi:type="dcterms:W3CDTF">2019-07-10T03:33:27Z</dcterms:modified>
</cp:coreProperties>
</file>